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21" r:id="rId2"/>
    <p:sldId id="331" r:id="rId3"/>
    <p:sldId id="330" r:id="rId4"/>
    <p:sldId id="333" r:id="rId5"/>
    <p:sldId id="334" r:id="rId6"/>
    <p:sldId id="335" r:id="rId7"/>
    <p:sldId id="336" r:id="rId8"/>
    <p:sldId id="337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 Williams" initials="" lastIdx="16" clrIdx="0"/>
  <p:cmAuthor id="1" name="Sort" initials="" lastIdx="2" clrIdx="1"/>
  <p:cmAuthor id="2" name="SORTEC LY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373A36"/>
    <a:srgbClr val="C6007E"/>
    <a:srgbClr val="80225F"/>
    <a:srgbClr val="D6001C"/>
    <a:srgbClr val="A6192E"/>
    <a:srgbClr val="6D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5" autoAdjust="0"/>
    <p:restoredTop sz="99846" autoAdjust="0"/>
  </p:normalViewPr>
  <p:slideViewPr>
    <p:cSldViewPr snapToGrid="0">
      <p:cViewPr varScale="1">
        <p:scale>
          <a:sx n="113" d="100"/>
          <a:sy n="113" d="100"/>
        </p:scale>
        <p:origin x="17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D727-D25A-5E46-81F1-85A84351DE98}" type="datetime1">
              <a:rPr lang="en-AU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C9BA-3427-9C42-9B4F-1B365F75E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0260E-1BEB-194F-87F4-1B62040A8EA3}" type="datetime1">
              <a:rPr lang="en-AU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B18D-78DE-FE47-B9E3-A85F2B1D0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3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272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8733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559483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651907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741908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41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559483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664607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idx="37" hasCustomPrompt="1"/>
          </p:nvPr>
        </p:nvSpPr>
        <p:spPr>
          <a:xfrm>
            <a:off x="6752963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idx="38" hasCustomPrompt="1"/>
          </p:nvPr>
        </p:nvSpPr>
        <p:spPr>
          <a:xfrm>
            <a:off x="445641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 baseline="0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39" hasCustomPrompt="1"/>
          </p:nvPr>
        </p:nvSpPr>
        <p:spPr>
          <a:xfrm>
            <a:off x="2555776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idx="40" hasCustomPrompt="1"/>
          </p:nvPr>
        </p:nvSpPr>
        <p:spPr>
          <a:xfrm>
            <a:off x="4644008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idx="41" hasCustomPrompt="1"/>
          </p:nvPr>
        </p:nvSpPr>
        <p:spPr>
          <a:xfrm>
            <a:off x="6804248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idx="42" hasCustomPrompt="1"/>
          </p:nvPr>
        </p:nvSpPr>
        <p:spPr>
          <a:xfrm>
            <a:off x="445641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43" hasCustomPrompt="1"/>
          </p:nvPr>
        </p:nvSpPr>
        <p:spPr>
          <a:xfrm>
            <a:off x="2555776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idx="44" hasCustomPrompt="1"/>
          </p:nvPr>
        </p:nvSpPr>
        <p:spPr>
          <a:xfrm>
            <a:off x="4644008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idx="45" hasCustomPrompt="1"/>
          </p:nvPr>
        </p:nvSpPr>
        <p:spPr>
          <a:xfrm>
            <a:off x="6804248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noProof="0" dirty="0" smtClean="0"/>
              <a:t>Click icon to add pic or SmartArt</a:t>
            </a:r>
          </a:p>
        </p:txBody>
      </p:sp>
    </p:spTree>
    <p:extLst>
      <p:ext uri="{BB962C8B-B14F-4D97-AF65-F5344CB8AC3E}">
        <p14:creationId xmlns:p14="http://schemas.microsoft.com/office/powerpoint/2010/main" val="169921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4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11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688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60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184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14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 marL="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santotoe</a:t>
            </a:r>
            <a:r>
              <a:rPr lang="en-AU" noProof="0" dirty="0" smtClean="0"/>
              <a:t> </a:t>
            </a:r>
            <a:r>
              <a:rPr lang="en-AU" noProof="0" dirty="0" err="1" smtClean="0"/>
              <a:t>ehh</a:t>
            </a:r>
            <a:r>
              <a:rPr lang="en-AU" noProof="0" dirty="0" smtClean="0"/>
              <a:t> </a:t>
            </a:r>
            <a:r>
              <a:rPr lang="en-AU" noProof="0" dirty="0" err="1" smtClean="0"/>
              <a:t>asd</a:t>
            </a:r>
            <a:r>
              <a:rPr lang="en-AU" noProof="0" dirty="0" smtClean="0"/>
              <a:t> </a:t>
            </a:r>
            <a:r>
              <a:rPr lang="en-AU" noProof="0" dirty="0" err="1" smtClean="0"/>
              <a:t>gcia</a:t>
            </a:r>
            <a:r>
              <a:rPr lang="en-AU" noProof="0" dirty="0" smtClean="0"/>
              <a:t> </a:t>
            </a:r>
            <a:r>
              <a:rPr lang="en-AU" noProof="0" dirty="0" err="1" smtClean="0"/>
              <a:t>idu</a:t>
            </a:r>
            <a:r>
              <a:rPr lang="en-AU" noProof="0" dirty="0" smtClean="0"/>
              <a:t> </a:t>
            </a:r>
            <a:r>
              <a:rPr lang="en-AU" noProof="0" dirty="0" err="1" smtClean="0"/>
              <a:t>ciuw</a:t>
            </a:r>
            <a:r>
              <a:rPr lang="en-AU" noProof="0" dirty="0" smtClean="0"/>
              <a:t> </a:t>
            </a:r>
            <a:r>
              <a:rPr lang="en-AU" noProof="0" dirty="0" err="1" smtClean="0"/>
              <a:t>sfdoh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santotoe</a:t>
            </a:r>
            <a:r>
              <a:rPr lang="en-AU" noProof="0" dirty="0" smtClean="0"/>
              <a:t> </a:t>
            </a:r>
            <a:r>
              <a:rPr lang="en-AU" noProof="0" dirty="0" err="1" smtClean="0"/>
              <a:t>ehh</a:t>
            </a:r>
            <a:r>
              <a:rPr lang="en-AU" noProof="0" dirty="0" smtClean="0"/>
              <a:t> </a:t>
            </a:r>
            <a:r>
              <a:rPr lang="en-AU" noProof="0" dirty="0" err="1" smtClean="0"/>
              <a:t>asd</a:t>
            </a:r>
            <a:r>
              <a:rPr lang="en-AU" noProof="0" dirty="0" smtClean="0"/>
              <a:t> </a:t>
            </a:r>
            <a:r>
              <a:rPr lang="en-AU" noProof="0" dirty="0" err="1" smtClean="0"/>
              <a:t>gcia</a:t>
            </a:r>
            <a:r>
              <a:rPr lang="en-AU" noProof="0" dirty="0" smtClean="0"/>
              <a:t> </a:t>
            </a:r>
            <a:r>
              <a:rPr lang="en-AU" noProof="0" dirty="0" err="1" smtClean="0"/>
              <a:t>idu</a:t>
            </a:r>
            <a:r>
              <a:rPr lang="en-AU" noProof="0" dirty="0" smtClean="0"/>
              <a:t> </a:t>
            </a:r>
            <a:r>
              <a:rPr lang="en-AU" noProof="0" dirty="0" err="1" smtClean="0"/>
              <a:t>ciuw</a:t>
            </a:r>
            <a:r>
              <a:rPr lang="en-AU" noProof="0" dirty="0" smtClean="0"/>
              <a:t> </a:t>
            </a:r>
            <a:r>
              <a:rPr lang="en-AU" noProof="0" dirty="0" err="1" smtClean="0"/>
              <a:t>sfdoh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santotoe</a:t>
            </a:r>
            <a:r>
              <a:rPr lang="en-AU" noProof="0" dirty="0" smtClean="0"/>
              <a:t> </a:t>
            </a:r>
            <a:r>
              <a:rPr lang="en-AU" noProof="0" dirty="0" err="1" smtClean="0"/>
              <a:t>ehh</a:t>
            </a:r>
            <a:r>
              <a:rPr lang="en-AU" noProof="0" dirty="0" smtClean="0"/>
              <a:t> </a:t>
            </a:r>
            <a:r>
              <a:rPr lang="en-AU" noProof="0" dirty="0" err="1" smtClean="0"/>
              <a:t>asd</a:t>
            </a:r>
            <a:r>
              <a:rPr lang="en-AU" noProof="0" dirty="0" smtClean="0"/>
              <a:t> </a:t>
            </a:r>
            <a:r>
              <a:rPr lang="en-AU" noProof="0" dirty="0" err="1" smtClean="0"/>
              <a:t>gcia</a:t>
            </a:r>
            <a:r>
              <a:rPr lang="en-AU" noProof="0" dirty="0" smtClean="0"/>
              <a:t> </a:t>
            </a:r>
            <a:r>
              <a:rPr lang="en-AU" noProof="0" dirty="0" err="1" smtClean="0"/>
              <a:t>idu</a:t>
            </a:r>
            <a:r>
              <a:rPr lang="en-AU" noProof="0" dirty="0" smtClean="0"/>
              <a:t> </a:t>
            </a:r>
            <a:r>
              <a:rPr lang="en-AU" noProof="0" dirty="0" err="1" smtClean="0"/>
              <a:t>ciuw</a:t>
            </a:r>
            <a:r>
              <a:rPr lang="en-AU" noProof="0" dirty="0" smtClean="0"/>
              <a:t> </a:t>
            </a:r>
            <a:r>
              <a:rPr lang="en-AU" noProof="0" dirty="0" err="1" smtClean="0"/>
              <a:t>sfdoh</a:t>
            </a:r>
            <a:r>
              <a:rPr lang="en-AU" noProof="0" dirty="0" smtClean="0"/>
              <a:t>.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96921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2627784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4644008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6674871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7705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2071310"/>
            <a:ext cx="6435922" cy="3948490"/>
          </a:xfrm>
          <a:prstGeom prst="rect">
            <a:avLst/>
          </a:prstGeom>
        </p:spPr>
        <p:txBody>
          <a:bodyPr/>
          <a:lstStyle>
            <a:lvl3pPr>
              <a:lnSpc>
                <a:spcPts val="13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300"/>
              </a:lnSpc>
              <a:buFontTx/>
              <a:buNone/>
              <a:defRPr lang="en-US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.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AU" noProof="0" dirty="0" smtClean="0"/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 hasCustomPrompt="1"/>
          </p:nvPr>
        </p:nvSpPr>
        <p:spPr>
          <a:xfrm>
            <a:off x="6972301" y="2064505"/>
            <a:ext cx="1524000" cy="15549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9556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561899" y="1903032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673606" y="1879933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61899" y="2891160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1673606" y="2868061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561899" y="3899272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 hasCustomPrompt="1"/>
          </p:nvPr>
        </p:nvSpPr>
        <p:spPr>
          <a:xfrm>
            <a:off x="1673606" y="3876173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561899" y="4887400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41" hasCustomPrompt="1"/>
          </p:nvPr>
        </p:nvSpPr>
        <p:spPr>
          <a:xfrm>
            <a:off x="1673606" y="4864301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445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 hasCustomPrompt="1"/>
          </p:nvPr>
        </p:nvSpPr>
        <p:spPr>
          <a:xfrm>
            <a:off x="2501722" y="2007808"/>
            <a:ext cx="3999469" cy="3665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21" y="2001838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21" y="2944816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B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21" y="3887794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C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21" y="4830771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D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6664424" y="2001838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E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6664424" y="2944816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F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48" hasCustomPrompt="1"/>
          </p:nvPr>
        </p:nvSpPr>
        <p:spPr>
          <a:xfrm>
            <a:off x="6664424" y="3887794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G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6664424" y="4830771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H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763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4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2580576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31" hasCustomPrompt="1"/>
          </p:nvPr>
        </p:nvSpPr>
        <p:spPr>
          <a:xfrm>
            <a:off x="4695408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32" hasCustomPrompt="1"/>
          </p:nvPr>
        </p:nvSpPr>
        <p:spPr>
          <a:xfrm>
            <a:off x="6810240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4520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477609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4644008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5776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4008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7540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6722175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1614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3356" y="1920626"/>
            <a:ext cx="3440343" cy="2752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940653"/>
            <a:ext cx="3846436" cy="1335164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3684737"/>
            <a:ext cx="2183996" cy="414745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36" y="4209220"/>
            <a:ext cx="2338299" cy="447258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4725143"/>
            <a:ext cx="1293780" cy="532889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7" y="5247002"/>
            <a:ext cx="2284886" cy="490046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873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924712"/>
            <a:ext cx="8061476" cy="501953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3013287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368481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435634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5027874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569940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191" y="2057234"/>
            <a:ext cx="1505857" cy="333148"/>
          </a:xfrm>
          <a:prstGeom prst="rect">
            <a:avLst/>
          </a:prstGeom>
        </p:spPr>
        <p:txBody>
          <a:bodyPr>
            <a:noAutofit/>
          </a:bodyPr>
          <a:lstStyle>
            <a:lvl3pPr marL="0" indent="0" algn="l">
              <a:buFontTx/>
              <a:buNone/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noProof="0" dirty="0" smtClean="0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1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5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0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0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0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0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0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0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4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4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4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4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4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82" y="2528757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idx="56" hasCustomPrompt="1"/>
          </p:nvPr>
        </p:nvSpPr>
        <p:spPr>
          <a:xfrm>
            <a:off x="479482" y="3140968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idx="57" hasCustomPrompt="1"/>
          </p:nvPr>
        </p:nvSpPr>
        <p:spPr>
          <a:xfrm>
            <a:off x="479482" y="3789040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idx="58" hasCustomPrompt="1"/>
          </p:nvPr>
        </p:nvSpPr>
        <p:spPr>
          <a:xfrm>
            <a:off x="479482" y="4452051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idx="59" hasCustomPrompt="1"/>
          </p:nvPr>
        </p:nvSpPr>
        <p:spPr>
          <a:xfrm>
            <a:off x="479482" y="5150846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40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2" spcCol="54000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664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32" hasCustomPrompt="1"/>
          </p:nvPr>
        </p:nvSpPr>
        <p:spPr>
          <a:xfrm>
            <a:off x="1395186" y="1608212"/>
            <a:ext cx="1513114" cy="1338188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noProof="0" dirty="0" smtClean="0"/>
              <a:t>Click to insert picture or SmartArt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153406" y="1599001"/>
            <a:ext cx="4623527" cy="136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velum.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33" hasCustomPrompt="1"/>
          </p:nvPr>
        </p:nvSpPr>
        <p:spPr>
          <a:xfrm>
            <a:off x="1395186" y="3128971"/>
            <a:ext cx="1513114" cy="1338188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noProof="0" dirty="0" smtClean="0"/>
              <a:t>Click to insert picture or SmartArt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4" hasCustomPrompt="1"/>
          </p:nvPr>
        </p:nvSpPr>
        <p:spPr>
          <a:xfrm>
            <a:off x="3153406" y="3119760"/>
            <a:ext cx="4623527" cy="136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velum.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395186" y="4653839"/>
            <a:ext cx="1513114" cy="1338188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noProof="0" dirty="0" smtClean="0"/>
              <a:t>Click to insert picture or SmartArt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36" hasCustomPrompt="1"/>
          </p:nvPr>
        </p:nvSpPr>
        <p:spPr>
          <a:xfrm>
            <a:off x="3153406" y="4644628"/>
            <a:ext cx="4623527" cy="136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velum.</a:t>
            </a:r>
          </a:p>
        </p:txBody>
      </p:sp>
    </p:spTree>
    <p:extLst>
      <p:ext uri="{BB962C8B-B14F-4D97-AF65-F5344CB8AC3E}">
        <p14:creationId xmlns:p14="http://schemas.microsoft.com/office/powerpoint/2010/main" val="218485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64" y="1678178"/>
            <a:ext cx="3921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16" y="1678178"/>
            <a:ext cx="3921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49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1153887" y="1897101"/>
            <a:ext cx="2986313" cy="1011200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541868" y="1896024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 hasCustomPrompt="1"/>
          </p:nvPr>
        </p:nvSpPr>
        <p:spPr>
          <a:xfrm>
            <a:off x="4241800" y="1898235"/>
            <a:ext cx="4470400" cy="3651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1153887" y="3070037"/>
            <a:ext cx="2986313" cy="72726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endParaRPr lang="en-AU" noProof="0" dirty="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541868" y="3068960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1153887" y="3954388"/>
            <a:ext cx="2986313" cy="1011200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39"/>
          </p:nvPr>
        </p:nvSpPr>
        <p:spPr>
          <a:xfrm>
            <a:off x="541868" y="3953311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1153887" y="5127324"/>
            <a:ext cx="2986313" cy="778176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</a:t>
            </a:r>
            <a:endParaRPr lang="en-AU" noProof="0" dirty="0" smtClean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41"/>
          </p:nvPr>
        </p:nvSpPr>
        <p:spPr>
          <a:xfrm>
            <a:off x="541868" y="5126247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63761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0" y="2172004"/>
            <a:ext cx="641350" cy="64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" y="2872620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2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3934747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200" noProof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7" y="4293315"/>
            <a:ext cx="641350" cy="64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3217333"/>
            <a:ext cx="0" cy="653143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0" y="3543905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685143"/>
            <a:ext cx="0" cy="1832428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19476" y="2691191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76" y="4516858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2485571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660952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28968" y="4203096"/>
            <a:ext cx="1245810" cy="628952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026359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025760" y="3686960"/>
            <a:ext cx="552288" cy="55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AU" noProof="0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2395983"/>
            <a:ext cx="552288" cy="55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AU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4221088"/>
            <a:ext cx="552288" cy="55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AU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4" y="4853703"/>
            <a:ext cx="1536700" cy="890587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4853703"/>
            <a:ext cx="1536700" cy="890587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4853703"/>
            <a:ext cx="1536700" cy="890587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4" y="1801695"/>
            <a:ext cx="1536700" cy="67297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801695"/>
            <a:ext cx="1536700" cy="67297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801695"/>
            <a:ext cx="1536700" cy="67297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47" y="248602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171" y="248602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65" y="248602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70647" y="4322766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6029965" y="4322766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4338171" y="431360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946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24" y="2152649"/>
            <a:ext cx="2032757" cy="742951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7" y="2152650"/>
            <a:ext cx="1206500" cy="488950"/>
          </a:xfrm>
          <a:prstGeom prst="rect">
            <a:avLst/>
          </a:prstGeom>
        </p:spPr>
        <p:txBody>
          <a:bodyPr>
            <a:norm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100%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74" y="4929187"/>
            <a:ext cx="3223835" cy="1286875"/>
          </a:xfrm>
          <a:prstGeom prst="rect">
            <a:avLst/>
          </a:prstGeom>
        </p:spPr>
        <p:txBody>
          <a:bodyPr>
            <a:normAutofit/>
          </a:bodyPr>
          <a:lstStyle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toor</a:t>
            </a:r>
            <a:r>
              <a:rPr lang="en-AU" noProof="0" dirty="0" smtClean="0"/>
              <a:t> velum sit</a:t>
            </a:r>
            <a:br>
              <a:rPr lang="en-AU" noProof="0" dirty="0" smtClean="0"/>
            </a:br>
            <a:r>
              <a:rPr lang="en-AU" noProof="0" dirty="0" err="1" smtClean="0"/>
              <a:t>ol</a:t>
            </a:r>
            <a:r>
              <a:rPr lang="en-AU" noProof="0" dirty="0" smtClean="0"/>
              <a:t> </a:t>
            </a:r>
            <a:r>
              <a:rPr lang="en-AU" noProof="0" dirty="0" err="1" smtClean="0"/>
              <a:t>uptattem</a:t>
            </a:r>
            <a:r>
              <a:rPr lang="en-AU" noProof="0" dirty="0" smtClean="0"/>
              <a:t> anon velum </a:t>
            </a:r>
            <a:r>
              <a:rPr lang="en-AU" noProof="0" dirty="0" err="1" smtClean="0"/>
              <a:t>delios</a:t>
            </a:r>
            <a:r>
              <a:rPr lang="en-AU" noProof="0" dirty="0" smtClean="0"/>
              <a:t> vela </a:t>
            </a:r>
            <a:r>
              <a:rPr lang="en-AU" noProof="0" dirty="0" err="1" smtClean="0"/>
              <a:t>eis</a:t>
            </a:r>
            <a:r>
              <a:rPr lang="en-AU" noProof="0" dirty="0" smtClean="0"/>
              <a:t> </a:t>
            </a:r>
            <a:r>
              <a:rPr lang="en-AU" noProof="0" dirty="0" err="1" smtClean="0"/>
              <a:t>mia</a:t>
            </a:r>
            <a:r>
              <a:rPr lang="en-AU" noProof="0" dirty="0" smtClean="0"/>
              <a:t> dos ute </a:t>
            </a:r>
            <a:r>
              <a:rPr lang="en-AU" noProof="0" dirty="0" err="1" smtClean="0"/>
              <a:t>il</a:t>
            </a:r>
            <a:r>
              <a:rPr lang="en-AU" noProof="0" dirty="0" smtClean="0"/>
              <a:t>.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381624" y="3068960"/>
            <a:ext cx="2032757" cy="742951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Consistent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5381624" y="4005064"/>
            <a:ext cx="2032757" cy="742951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Consistent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7474857" y="3068960"/>
            <a:ext cx="1206500" cy="488950"/>
          </a:xfrm>
          <a:prstGeom prst="rect">
            <a:avLst/>
          </a:prstGeom>
        </p:spPr>
        <p:txBody>
          <a:bodyPr>
            <a:no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20% - 30%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7474857" y="4005064"/>
            <a:ext cx="1206500" cy="488950"/>
          </a:xfrm>
          <a:prstGeom prst="rect">
            <a:avLst/>
          </a:prstGeom>
        </p:spPr>
        <p:txBody>
          <a:bodyPr>
            <a:no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40% - 50%</a:t>
            </a:r>
          </a:p>
        </p:txBody>
      </p:sp>
    </p:spTree>
    <p:extLst>
      <p:ext uri="{BB962C8B-B14F-4D97-AF65-F5344CB8AC3E}">
        <p14:creationId xmlns:p14="http://schemas.microsoft.com/office/powerpoint/2010/main" val="403153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54147" y="2235666"/>
            <a:ext cx="1520588" cy="1480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 hasCustomPrompt="1"/>
          </p:nvPr>
        </p:nvSpPr>
        <p:spPr>
          <a:xfrm>
            <a:off x="2771800" y="2235666"/>
            <a:ext cx="1520588" cy="14802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 hasCustomPrompt="1"/>
          </p:nvPr>
        </p:nvSpPr>
        <p:spPr>
          <a:xfrm>
            <a:off x="4788024" y="2235666"/>
            <a:ext cx="1520588" cy="14802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 hasCustomPrompt="1"/>
          </p:nvPr>
        </p:nvSpPr>
        <p:spPr>
          <a:xfrm>
            <a:off x="6805677" y="2235666"/>
            <a:ext cx="1520588" cy="14802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49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74392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03316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10959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040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625694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76712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712970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89436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625694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676712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712970" y="386866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589436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33155"/>
            <a:ext cx="2133600" cy="365125"/>
          </a:xfrm>
        </p:spPr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33155"/>
            <a:ext cx="2133600" cy="365125"/>
          </a:xfrm>
        </p:spPr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926933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1" hasCustomPrompt="1"/>
          </p:nvPr>
        </p:nvSpPr>
        <p:spPr>
          <a:xfrm>
            <a:off x="2915816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5009847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7045122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7"/>
            <a:ext cx="8171077" cy="1316057"/>
          </a:xfrm>
          <a:prstGeom prst="rect">
            <a:avLst/>
          </a:prstGeom>
        </p:spPr>
        <p:txBody>
          <a:bodyPr/>
          <a:lstStyle>
            <a:lvl4pPr marL="0" indent="0">
              <a:buFontTx/>
              <a:buNone/>
              <a:defRPr baseline="0"/>
            </a:lvl4pPr>
          </a:lstStyle>
          <a:p>
            <a:pPr lvl="3"/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velumvelum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</a:t>
            </a:r>
            <a:r>
              <a:rPr lang="en-AU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7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25694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76712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12970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436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926933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 hasCustomPrompt="1"/>
          </p:nvPr>
        </p:nvSpPr>
        <p:spPr>
          <a:xfrm>
            <a:off x="2915816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5009847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7045122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8"/>
            <a:ext cx="8171077" cy="1360616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velumvelum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</a:t>
            </a:r>
            <a:r>
              <a:rPr lang="en-AU" noProof="0" dirty="0" smtClean="0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7618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506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4" y="1737824"/>
            <a:ext cx="1548116" cy="4322281"/>
          </a:xfrm>
          <a:prstGeom prst="rect">
            <a:avLst/>
          </a:prstGeom>
        </p:spPr>
        <p:txBody>
          <a:bodyPr>
            <a:noAutofit/>
          </a:bodyPr>
          <a:lstStyle>
            <a:lvl3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 lang="en-AU" sz="1400" b="1" dirty="0" smtClean="0">
                <a:solidFill>
                  <a:schemeClr val="tx2"/>
                </a:solidFill>
                <a:latin typeface="+mn-lt"/>
              </a:defRPr>
            </a:lvl3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lvl="2"/>
            <a:r>
              <a:rPr lang="en-AU" noProof="0" dirty="0" smtClean="0"/>
              <a:t>AREA</a:t>
            </a:r>
          </a:p>
          <a:p>
            <a:pPr lvl="2"/>
            <a:r>
              <a:rPr lang="en-AU" noProof="0" dirty="0" smtClean="0"/>
              <a:t>MARKETING</a:t>
            </a:r>
          </a:p>
          <a:p>
            <a:pPr lvl="2"/>
            <a:r>
              <a:rPr lang="en-AU" noProof="0" dirty="0" smtClean="0"/>
              <a:t>PROMOTIONS</a:t>
            </a:r>
          </a:p>
          <a:p>
            <a:pPr lvl="2"/>
            <a:r>
              <a:rPr lang="en-AU" noProof="0" dirty="0" smtClean="0"/>
              <a:t>DISTRIBUTION</a:t>
            </a:r>
          </a:p>
          <a:p>
            <a:pPr lvl="2"/>
            <a:r>
              <a:rPr lang="en-AU" noProof="0" dirty="0" smtClean="0"/>
              <a:t>MARKET RESEARCH</a:t>
            </a:r>
          </a:p>
          <a:p>
            <a:pPr lvl="2"/>
            <a:r>
              <a:rPr lang="en-AU" noProof="0" dirty="0" smtClean="0"/>
              <a:t>FINANCIAL REVIEW</a:t>
            </a:r>
          </a:p>
          <a:p>
            <a:pPr lvl="2"/>
            <a:r>
              <a:rPr lang="en-AU" noProof="0" dirty="0" smtClean="0"/>
              <a:t>SALES STRATEGY</a:t>
            </a:r>
          </a:p>
          <a:p>
            <a:pPr lvl="2"/>
            <a:r>
              <a:rPr lang="en-AU" noProof="0" dirty="0" smtClean="0"/>
              <a:t>TRAINING</a:t>
            </a:r>
          </a:p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45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4946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4077072"/>
            <a:ext cx="1765526" cy="1472828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endParaRPr lang="en-AU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01" y="2180673"/>
            <a:ext cx="3979985" cy="33547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2" y="2182434"/>
            <a:ext cx="1390952" cy="1482593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ease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25" y="2182813"/>
            <a:ext cx="466725" cy="46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1" y="2182434"/>
            <a:ext cx="1390952" cy="1493732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24" y="2182813"/>
            <a:ext cx="466725" cy="46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30944" y="4077072"/>
            <a:ext cx="1765526" cy="1460128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915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30"/>
            <a:ext cx="3610050" cy="1681470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san el </a:t>
            </a:r>
            <a:r>
              <a:rPr lang="en-AU" noProof="0" dirty="0" err="1" smtClean="0"/>
              <a:t>melio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sanel</a:t>
            </a:r>
            <a:r>
              <a:rPr lang="en-AU" noProof="0" dirty="0" smtClean="0"/>
              <a:t> ease </a:t>
            </a:r>
            <a:r>
              <a:rPr lang="en-AU" noProof="0" dirty="0" err="1" smtClean="0"/>
              <a:t>migliore</a:t>
            </a:r>
            <a:r>
              <a:rPr lang="en-AU" noProof="0" dirty="0" smtClean="0"/>
              <a:t> ute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.</a:t>
            </a:r>
          </a:p>
          <a:p>
            <a:pPr lvl="3"/>
            <a:endParaRPr lang="en-AU" noProof="0" dirty="0" smtClean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682" y="2180672"/>
            <a:ext cx="3979985" cy="3600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75664" y="4129144"/>
            <a:ext cx="2888336" cy="696856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157361"/>
            <a:ext cx="629708" cy="62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75664" y="4976702"/>
            <a:ext cx="2888336" cy="725598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5022300"/>
            <a:ext cx="629708" cy="62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63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1988829"/>
            <a:ext cx="3610050" cy="2141611"/>
          </a:xfrm>
          <a:prstGeom prst="rect">
            <a:avLst/>
          </a:prstGeom>
        </p:spPr>
        <p:txBody>
          <a:bodyPr/>
          <a:lstStyle>
            <a:lvl3pPr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san el ease </a:t>
            </a:r>
            <a:r>
              <a:rPr lang="en-AU" noProof="0" dirty="0" err="1" smtClean="0"/>
              <a:t>migliore</a:t>
            </a:r>
            <a:r>
              <a:rPr lang="en-AU" noProof="0" dirty="0" smtClean="0"/>
              <a:t> ute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sanel</a:t>
            </a:r>
            <a:r>
              <a:rPr lang="en-AU" noProof="0" dirty="0" smtClean="0"/>
              <a:t> ease </a:t>
            </a:r>
            <a:r>
              <a:rPr lang="en-AU" noProof="0" dirty="0" err="1" smtClean="0"/>
              <a:t>migliore</a:t>
            </a:r>
            <a:r>
              <a:rPr lang="en-AU" noProof="0" dirty="0" smtClean="0"/>
              <a:t> ute.</a:t>
            </a:r>
          </a:p>
          <a:p>
            <a:pPr lvl="3"/>
            <a:endParaRPr lang="en-AU" noProof="0" dirty="0" smtClean="0"/>
          </a:p>
          <a:p>
            <a:pPr lvl="3"/>
            <a:endParaRPr lang="en-AU" noProof="0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38" y="1888572"/>
            <a:ext cx="3737429" cy="3600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4262822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208766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5013176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</a:t>
            </a:r>
            <a:r>
              <a:rPr lang="en-AU" noProof="0" dirty="0" err="1" smtClean="0"/>
              <a:t>ipsu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4959120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2" y="4262822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0" y="4208766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2" y="5013176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0" y="4959120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0608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187095" y="2180672"/>
            <a:ext cx="2927048" cy="3600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2" y="2194560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94560"/>
            <a:ext cx="2562019" cy="3118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se. </a:t>
            </a: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se.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6183272" y="3140968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6183272" y="4077072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6183272" y="5023480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385640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779347" y="2000762"/>
            <a:ext cx="1251816" cy="1345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809845"/>
            <a:ext cx="8177098" cy="231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>
              <a:buFontTx/>
              <a:buNone/>
              <a:defRPr lang="en-US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.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450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7" y="2024299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7" y="3045764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7" y="4049035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7" y="5029908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2081827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3071379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4071272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5062946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044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1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0" y="1883943"/>
            <a:ext cx="2284913" cy="319663"/>
          </a:xfrm>
          <a:prstGeom prst="rect">
            <a:avLst/>
          </a:prstGeo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0" y="1883943"/>
            <a:ext cx="2284913" cy="319663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799" y="1883943"/>
            <a:ext cx="2284913" cy="319663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39" y="1883943"/>
            <a:ext cx="2284913" cy="319663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2013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2555438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4716355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6877271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493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8" name="Picture 7" descr="MAC21_190.5x254_PowerPoint_Images_Cov 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247"/>
            <a:ext cx="9144000" cy="3925824"/>
          </a:xfrm>
          <a:prstGeom prst="rect">
            <a:avLst/>
          </a:prstGeom>
        </p:spPr>
      </p:pic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8" y="1559301"/>
            <a:ext cx="7961087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Cover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8" y="2155974"/>
            <a:ext cx="7961087" cy="496816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cap="all">
                <a:solidFill>
                  <a:srgbClr val="61172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7199" y="2754276"/>
            <a:ext cx="463187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DATE: 3 October 2014</a:t>
            </a:r>
          </a:p>
        </p:txBody>
      </p:sp>
    </p:spTree>
    <p:extLst>
      <p:ext uri="{BB962C8B-B14F-4D97-AF65-F5344CB8AC3E}">
        <p14:creationId xmlns:p14="http://schemas.microsoft.com/office/powerpoint/2010/main" val="400483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8" name="Picture 7" descr="MAC21_190.5x254_PowerPoint_Images_Cov v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3024" cy="6858000"/>
          </a:xfrm>
          <a:prstGeom prst="rect">
            <a:avLst/>
          </a:prstGeom>
        </p:spPr>
      </p:pic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976" y="2732541"/>
            <a:ext cx="4232738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0976" y="3329214"/>
            <a:ext cx="4232738" cy="496816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cap="all">
                <a:solidFill>
                  <a:srgbClr val="61172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20975" y="6183276"/>
            <a:ext cx="432950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DATE: 3 October 2014</a:t>
            </a:r>
          </a:p>
        </p:txBody>
      </p:sp>
    </p:spTree>
    <p:extLst>
      <p:ext uri="{BB962C8B-B14F-4D97-AF65-F5344CB8AC3E}">
        <p14:creationId xmlns:p14="http://schemas.microsoft.com/office/powerpoint/2010/main" val="3081309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27" y="181429"/>
            <a:ext cx="8781143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51429"/>
            <a:ext cx="8229600" cy="58057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pic>
        <p:nvPicPr>
          <p:cNvPr id="7" name="Picture 6" descr="MAC21_190.5x254_PowerPoint_Images_Section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56"/>
            <a:ext cx="9144000" cy="3139440"/>
          </a:xfrm>
          <a:prstGeom prst="rect">
            <a:avLst/>
          </a:prstGeom>
        </p:spPr>
      </p:pic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20" y="2031244"/>
            <a:ext cx="8224309" cy="448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7908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051300" y="1728979"/>
            <a:ext cx="4660900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  <a:p>
            <a:pPr lvl="3"/>
            <a:endParaRPr lang="en-AU" noProof="0" dirty="0" smtClean="0"/>
          </a:p>
          <a:p>
            <a:pPr lvl="3"/>
            <a:endParaRPr lang="en-AU" noProof="0" dirty="0" smtClean="0"/>
          </a:p>
          <a:p>
            <a:pPr lvl="3"/>
            <a:endParaRPr lang="en-AU" noProof="0" dirty="0" smtClean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62126" y="1753552"/>
            <a:ext cx="3095474" cy="2691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AU" noProof="0" dirty="0" smtClean="0"/>
              <a:t>Click icon to insert picture or SmartArt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82159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27" y="181429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6" name="Picture 5" descr="MAC21_190.5x254_PowerPoint_Images_Section 1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296"/>
            <a:ext cx="9144000" cy="4108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1183"/>
            <a:ext cx="8229600" cy="631448"/>
          </a:xfrm>
        </p:spPr>
        <p:txBody>
          <a:bodyPr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45" y="2026246"/>
            <a:ext cx="8218035" cy="41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6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1427" y="194129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3883"/>
            <a:ext cx="8229600" cy="631448"/>
          </a:xfrm>
        </p:spPr>
        <p:txBody>
          <a:bodyPr>
            <a:normAutofit/>
          </a:bodyPr>
          <a:lstStyle>
            <a:lvl1pPr algn="l">
              <a:defRPr sz="3200" b="1" baseline="0"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Basic template pages</a:t>
            </a:r>
            <a:endParaRPr lang="en-AU" noProof="0" dirty="0"/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46316"/>
            <a:ext cx="1595918" cy="4779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2387600"/>
            <a:ext cx="8242300" cy="673100"/>
          </a:xfrm>
          <a:prstGeom prst="rect">
            <a:avLst/>
          </a:prstGeom>
        </p:spPr>
        <p:txBody>
          <a:bodyPr vert="horz" wrap="square" lIns="91440" tIns="45720" rIns="91440" bIns="45720" numCol="3" spcCol="18000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b="0" i="0" cap="none" noProof="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5265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&amp;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3885" y="1465263"/>
            <a:ext cx="8780727" cy="521811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r>
              <a:rPr lang="en-AU" noProof="0" dirty="0" smtClean="0"/>
              <a:t>Click to insert picture, SmartArt or movie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49" y="3477755"/>
            <a:ext cx="8049079" cy="459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0500" y="175006"/>
            <a:ext cx="8763000" cy="1282700"/>
            <a:chOff x="190500" y="175006"/>
            <a:chExt cx="8763000" cy="12827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90500" y="175006"/>
              <a:ext cx="8763000" cy="1282700"/>
            </a:xfrm>
            <a:prstGeom prst="rect">
              <a:avLst/>
            </a:prstGeom>
            <a:solidFill>
              <a:srgbClr val="D6D2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  <p:pic>
          <p:nvPicPr>
            <p:cNvPr id="7" name="Picture 6" descr="MQU_MAS_HOR_RGB_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42" y="446316"/>
              <a:ext cx="1595918" cy="477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31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49" y="3477755"/>
            <a:ext cx="8049079" cy="459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90500" y="175006"/>
            <a:ext cx="8763000" cy="1282700"/>
            <a:chOff x="190500" y="175006"/>
            <a:chExt cx="8763000" cy="12827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90500" y="175006"/>
              <a:ext cx="8763000" cy="1282700"/>
            </a:xfrm>
            <a:prstGeom prst="rect">
              <a:avLst/>
            </a:prstGeom>
            <a:solidFill>
              <a:srgbClr val="D6D2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  <p:pic>
          <p:nvPicPr>
            <p:cNvPr id="10" name="Picture 9" descr="MQU_MAS_HOR_RGB_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42" y="446316"/>
              <a:ext cx="1595918" cy="477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999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3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77512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Divid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pic>
        <p:nvPicPr>
          <p:cNvPr id="5" name="Picture 4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46316"/>
            <a:ext cx="1595918" cy="4779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00800" cy="644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3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970719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4C331A-1537-469D-AAFC-BE5804C8DABD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03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03426" y="1753552"/>
            <a:ext cx="7451574" cy="3897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AU" noProof="0" dirty="0" smtClean="0"/>
              <a:t>Click icon to insert picture or SmartArt</a:t>
            </a:r>
            <a:endParaRPr lang="en-AU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802972" y="5685367"/>
            <a:ext cx="6397928" cy="30903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Picture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02972" y="6000080"/>
            <a:ext cx="6397928" cy="3245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Picture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1830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39926" y="1613852"/>
            <a:ext cx="2574774" cy="192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736600" y="3619500"/>
            <a:ext cx="3568700" cy="2438400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820942" y="1613852"/>
            <a:ext cx="2574774" cy="192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4817616" y="3619500"/>
            <a:ext cx="3568700" cy="2438400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212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Content Placeholder 5"/>
          <p:cNvSpPr>
            <a:spLocks noGrp="1"/>
          </p:cNvSpPr>
          <p:nvPr>
            <p:ph idx="1" hasCustomPrompt="1"/>
          </p:nvPr>
        </p:nvSpPr>
        <p:spPr>
          <a:xfrm>
            <a:off x="3575050" y="1574800"/>
            <a:ext cx="5111750" cy="45513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74800"/>
            <a:ext cx="3008313" cy="4551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b="0" kern="1200" cap="none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en-AU" sz="1800" b="0" kern="1200" cap="none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135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Bullet point text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0072" y="1628986"/>
            <a:ext cx="8186088" cy="44568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>
              <a:defRPr baseline="0"/>
            </a:lvl2pPr>
            <a:lvl3pPr>
              <a:defRPr baseline="0"/>
            </a:lvl3pPr>
            <a:lvl4pPr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>
              <a:defRPr baseline="0"/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Bullets with sub-bullets</a:t>
            </a:r>
          </a:p>
          <a:p>
            <a:pPr lvl="0"/>
            <a:r>
              <a:rPr lang="en-AU" noProof="0" dirty="0" smtClean="0"/>
              <a:t>First Level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70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0072" y="1628986"/>
            <a:ext cx="8186088" cy="44568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Bullets points</a:t>
            </a:r>
          </a:p>
          <a:p>
            <a:pPr lvl="0"/>
            <a:r>
              <a:rPr lang="en-AU" noProof="0" dirty="0" smtClean="0"/>
              <a:t>Point One</a:t>
            </a:r>
          </a:p>
          <a:p>
            <a:pPr lvl="0"/>
            <a:r>
              <a:rPr lang="en-AU" noProof="0" dirty="0" smtClean="0"/>
              <a:t>Point Two</a:t>
            </a:r>
          </a:p>
          <a:p>
            <a:pPr lvl="0"/>
            <a:r>
              <a:rPr lang="en-AU" noProof="0" dirty="0" smtClean="0"/>
              <a:t>Point Three</a:t>
            </a:r>
          </a:p>
          <a:p>
            <a:pPr lvl="0"/>
            <a:r>
              <a:rPr lang="en-AU" noProof="0" dirty="0" smtClean="0"/>
              <a:t>Point Four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037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00800" cy="6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pic>
        <p:nvPicPr>
          <p:cNvPr id="7" name="Picture 6" descr="MQU_MAS_HOR_RGB_LOGO.png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50333" y="1378857"/>
            <a:ext cx="80675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7505095" y="6404429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AU" noProof="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dirty="0" smtClean="0"/>
              <a:t>First level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3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685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6" r:id="rId9"/>
    <p:sldLayoutId id="2147483725" r:id="rId10"/>
    <p:sldLayoutId id="2147483684" r:id="rId11"/>
    <p:sldLayoutId id="2147483689" r:id="rId12"/>
    <p:sldLayoutId id="2147483688" r:id="rId13"/>
    <p:sldLayoutId id="2147483690" r:id="rId14"/>
    <p:sldLayoutId id="2147483691" r:id="rId15"/>
    <p:sldLayoutId id="2147483692" r:id="rId16"/>
    <p:sldLayoutId id="2147483714" r:id="rId17"/>
    <p:sldLayoutId id="214748371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9" r:id="rId26"/>
    <p:sldLayoutId id="2147483711" r:id="rId27"/>
    <p:sldLayoutId id="2147483703" r:id="rId28"/>
    <p:sldLayoutId id="2147483704" r:id="rId29"/>
    <p:sldLayoutId id="2147483705" r:id="rId30"/>
    <p:sldLayoutId id="2147483707" r:id="rId31"/>
    <p:sldLayoutId id="2147483706" r:id="rId32"/>
    <p:sldLayoutId id="2147483708" r:id="rId33"/>
    <p:sldLayoutId id="2147483710" r:id="rId34"/>
    <p:sldLayoutId id="2147483712" r:id="rId35"/>
    <p:sldLayoutId id="2147483713" r:id="rId36"/>
    <p:sldLayoutId id="2147483650" r:id="rId37"/>
    <p:sldLayoutId id="2147483651" r:id="rId38"/>
    <p:sldLayoutId id="2147483674" r:id="rId39"/>
    <p:sldLayoutId id="2147483673" r:id="rId40"/>
    <p:sldLayoutId id="2147483719" r:id="rId41"/>
    <p:sldLayoutId id="2147483675" r:id="rId42"/>
    <p:sldLayoutId id="2147483716" r:id="rId43"/>
    <p:sldLayoutId id="2147483727" r:id="rId44"/>
    <p:sldLayoutId id="2147483728" r:id="rId45"/>
    <p:sldLayoutId id="2147483729" r:id="rId4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1pPr>
      <a:lvl2pPr marL="533400" indent="-26670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eorgia"/>
          <a:ea typeface="+mn-ea"/>
          <a:cs typeface="Georgia"/>
        </a:defRPr>
      </a:lvl2pPr>
      <a:lvl3pPr marL="812800" indent="-27940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b="0" kern="1200" cap="none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3pPr>
      <a:lvl4pPr marL="1168400" indent="-35560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b="0" kern="1200" cap="none">
          <a:solidFill>
            <a:schemeClr val="tx1"/>
          </a:solidFill>
          <a:latin typeface="Georgia"/>
          <a:ea typeface="+mn-ea"/>
          <a:cs typeface="Georgia"/>
        </a:defRPr>
      </a:lvl4pPr>
      <a:lvl5pPr marL="1524000" marR="0" indent="-355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Air Sea Battle and the Implications for Australia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2015 </a:t>
            </a:r>
            <a:r>
              <a:rPr lang="en-AU" dirty="0" err="1" smtClean="0"/>
              <a:t>Qinetiq-Goldrick</a:t>
            </a:r>
            <a:r>
              <a:rPr lang="en-AU" dirty="0" smtClean="0"/>
              <a:t> Seminar, Australian Naval Institute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Professor Ben Schreer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07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problem: anti-access/area-denial (A2/AD)</a:t>
            </a:r>
          </a:p>
          <a:p>
            <a:r>
              <a:rPr lang="en-US" sz="2400" dirty="0" smtClean="0"/>
              <a:t>China’s A2/AD and Air Sea Battle</a:t>
            </a:r>
          </a:p>
          <a:p>
            <a:r>
              <a:rPr lang="en-US" sz="2400" dirty="0" smtClean="0"/>
              <a:t>Challenges for Air Sea Battle</a:t>
            </a:r>
          </a:p>
          <a:p>
            <a:r>
              <a:rPr lang="en-US" sz="2400" dirty="0" smtClean="0"/>
              <a:t>Air Sea Battle or JAM-GC?</a:t>
            </a:r>
          </a:p>
          <a:p>
            <a:r>
              <a:rPr lang="en-US" sz="2400" dirty="0" smtClean="0"/>
              <a:t>Implications for Australia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4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problem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The problem</a:t>
            </a:r>
          </a:p>
          <a:p>
            <a:r>
              <a:rPr lang="en-AU" sz="2400" dirty="0" smtClean="0"/>
              <a:t>Fighting China…but how?</a:t>
            </a:r>
          </a:p>
          <a:p>
            <a:endParaRPr lang="en-AU" sz="2400" dirty="0" smtClean="0"/>
          </a:p>
          <a:p>
            <a:r>
              <a:rPr lang="en-AU" sz="2400" dirty="0" smtClean="0"/>
              <a:t>Implications for the ADF</a:t>
            </a:r>
          </a:p>
          <a:p>
            <a:pPr lvl="1"/>
            <a:r>
              <a:rPr lang="en-AU" sz="2400" dirty="0" smtClean="0"/>
              <a:t>Strategic</a:t>
            </a:r>
          </a:p>
          <a:p>
            <a:pPr lvl="1"/>
            <a:r>
              <a:rPr lang="en-AU" sz="2400" dirty="0" smtClean="0"/>
              <a:t>Operational</a:t>
            </a:r>
          </a:p>
          <a:p>
            <a:pPr lvl="1"/>
            <a:r>
              <a:rPr lang="en-AU" sz="2400" dirty="0" smtClean="0"/>
              <a:t>An Australian JAM?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Driving the US out of the Pacific?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9144000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 missile forces and Taiwan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5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Tenets of Air Sea Battle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Tight integration of naval and air </a:t>
            </a:r>
            <a:r>
              <a:rPr lang="en-AU" b="1" dirty="0" smtClean="0"/>
              <a:t>forces in a multi-stage campaign</a:t>
            </a:r>
            <a:endParaRPr lang="en-AU" b="1" dirty="0"/>
          </a:p>
          <a:p>
            <a:pPr lvl="1"/>
            <a:r>
              <a:rPr lang="en-AU" dirty="0" smtClean="0"/>
              <a:t>Withstand </a:t>
            </a:r>
            <a:r>
              <a:rPr lang="en-AU" dirty="0"/>
              <a:t>initial attacks and limit damage to US &amp; allied forces</a:t>
            </a:r>
          </a:p>
          <a:p>
            <a:pPr lvl="1"/>
            <a:r>
              <a:rPr lang="en-AU" dirty="0"/>
              <a:t>Blinding campaign against enemy battle networks &amp; ISR systems</a:t>
            </a:r>
          </a:p>
          <a:p>
            <a:pPr lvl="1"/>
            <a:r>
              <a:rPr lang="en-AU" dirty="0"/>
              <a:t>Missile suppression campaign </a:t>
            </a:r>
          </a:p>
          <a:p>
            <a:pPr lvl="1"/>
            <a:r>
              <a:rPr lang="en-AU" dirty="0"/>
              <a:t>Seizing initiative in all domains</a:t>
            </a:r>
          </a:p>
          <a:p>
            <a:pPr lvl="1"/>
            <a:r>
              <a:rPr lang="en-AU" dirty="0"/>
              <a:t>Follow-on </a:t>
            </a:r>
            <a:r>
              <a:rPr lang="en-AU" dirty="0" smtClean="0"/>
              <a:t>operations, including distant blockade</a:t>
            </a:r>
          </a:p>
          <a:p>
            <a:r>
              <a:rPr lang="en-AU" b="1" dirty="0" smtClean="0"/>
              <a:t>Assumptions</a:t>
            </a:r>
            <a:endParaRPr lang="en-AU" b="1" dirty="0"/>
          </a:p>
          <a:p>
            <a:pPr lvl="1"/>
            <a:r>
              <a:rPr lang="en-AU" dirty="0" smtClean="0"/>
              <a:t>China </a:t>
            </a:r>
            <a:r>
              <a:rPr lang="en-AU" dirty="0"/>
              <a:t>initiates hostilities</a:t>
            </a:r>
          </a:p>
          <a:p>
            <a:pPr lvl="1"/>
            <a:r>
              <a:rPr lang="en-AU" dirty="0"/>
              <a:t>Limited tactical warning</a:t>
            </a:r>
          </a:p>
          <a:p>
            <a:pPr lvl="1"/>
            <a:r>
              <a:rPr lang="en-AU" dirty="0"/>
              <a:t>Space will be contested</a:t>
            </a:r>
          </a:p>
          <a:p>
            <a:pPr lvl="1"/>
            <a:r>
              <a:rPr lang="en-AU" dirty="0"/>
              <a:t>Mutual nuclear deterrence will hold</a:t>
            </a:r>
          </a:p>
          <a:p>
            <a:pPr lvl="1"/>
            <a:r>
              <a:rPr lang="en-AU" dirty="0"/>
              <a:t>Australia, Japan will remain active allies</a:t>
            </a:r>
          </a:p>
          <a:p>
            <a:pPr lvl="1"/>
            <a:r>
              <a:rPr lang="en-AU" dirty="0"/>
              <a:t>China will attempt to achieve quick victory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Air Sea Battle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What’s the strategy? </a:t>
            </a:r>
          </a:p>
          <a:p>
            <a:r>
              <a:rPr lang="en-AU" sz="2400" dirty="0" smtClean="0"/>
              <a:t>The risk of nuclear escalation</a:t>
            </a:r>
          </a:p>
          <a:p>
            <a:r>
              <a:rPr lang="en-AU" sz="2400" dirty="0" smtClean="0"/>
              <a:t>What about alternatives? (offshore control, war-at-sea)</a:t>
            </a:r>
          </a:p>
          <a:p>
            <a:r>
              <a:rPr lang="en-AU" sz="2400" dirty="0" smtClean="0"/>
              <a:t>What role for allies and partners?</a:t>
            </a:r>
          </a:p>
          <a:p>
            <a:r>
              <a:rPr lang="en-AU" sz="2400" dirty="0" smtClean="0"/>
              <a:t>Inter-service rivalries</a:t>
            </a:r>
          </a:p>
          <a:p>
            <a:endParaRPr lang="en-AU" sz="2400" dirty="0"/>
          </a:p>
          <a:p>
            <a:r>
              <a:rPr lang="en-AU" sz="2400" dirty="0" smtClean="0"/>
              <a:t>From Air Sea Battle to JAM-GC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Australia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Strategic – to what degree to we commit/prepare to fighting a war against China?</a:t>
            </a:r>
          </a:p>
          <a:p>
            <a:r>
              <a:rPr lang="en-US" sz="2400" dirty="0" smtClean="0"/>
              <a:t>Operational and tactical </a:t>
            </a:r>
          </a:p>
          <a:p>
            <a:pPr lvl="1"/>
            <a:r>
              <a:rPr lang="en-US" sz="2400" dirty="0" smtClean="0"/>
              <a:t>Providing strategic depth for the United States</a:t>
            </a:r>
          </a:p>
          <a:p>
            <a:pPr lvl="1"/>
            <a:r>
              <a:rPr lang="en-US" sz="2400" dirty="0" smtClean="0"/>
              <a:t>Participation in Air Sea Battle operations, including distant blockade</a:t>
            </a:r>
          </a:p>
          <a:p>
            <a:pPr lvl="1"/>
            <a:r>
              <a:rPr lang="en-US" sz="2400" dirty="0" smtClean="0"/>
              <a:t>Alignment of tactics and </a:t>
            </a:r>
            <a:r>
              <a:rPr lang="en-US" sz="2400" dirty="0" err="1" smtClean="0"/>
              <a:t>wargames</a:t>
            </a:r>
            <a:endParaRPr lang="en-US" sz="2400" dirty="0" smtClean="0"/>
          </a:p>
          <a:p>
            <a:r>
              <a:rPr lang="en-US" sz="2400" dirty="0" smtClean="0"/>
              <a:t>Denial as a challenge for the ADF outside US alliance framework</a:t>
            </a:r>
          </a:p>
          <a:p>
            <a:pPr lvl="1"/>
            <a:r>
              <a:rPr lang="en-US" sz="2400" dirty="0" smtClean="0"/>
              <a:t>Stand-off strike</a:t>
            </a:r>
          </a:p>
          <a:p>
            <a:pPr lvl="1"/>
            <a:r>
              <a:rPr lang="en-US" sz="2400" dirty="0" smtClean="0"/>
              <a:t>Vulnerability increases</a:t>
            </a:r>
          </a:p>
          <a:p>
            <a:pPr lvl="1"/>
            <a:r>
              <a:rPr lang="en-US" sz="2400" dirty="0" smtClean="0"/>
              <a:t>An Australian JCAM?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5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c Uni Palette">
      <a:dk1>
        <a:srgbClr val="000000"/>
      </a:dk1>
      <a:lt1>
        <a:srgbClr val="FFFFFF"/>
      </a:lt1>
      <a:dk2>
        <a:srgbClr val="611723"/>
      </a:dk2>
      <a:lt2>
        <a:srgbClr val="D6D2C4"/>
      </a:lt2>
      <a:accent1>
        <a:srgbClr val="CA0016"/>
      </a:accent1>
      <a:accent2>
        <a:srgbClr val="C5007D"/>
      </a:accent2>
      <a:accent3>
        <a:srgbClr val="7D215C"/>
      </a:accent3>
      <a:accent4>
        <a:srgbClr val="30322F"/>
      </a:accent4>
      <a:accent5>
        <a:srgbClr val="A6192E"/>
      </a:accent5>
      <a:accent6>
        <a:srgbClr val="505150"/>
      </a:accent6>
      <a:hlink>
        <a:srgbClr val="777877"/>
      </a:hlink>
      <a:folHlink>
        <a:srgbClr val="3C3C3B"/>
      </a:folHlink>
    </a:clrScheme>
    <a:fontScheme name="MQU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numCol="1" spcCol="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sz="1400" b="0" i="0" cap="none" dirty="0" smtClean="0">
            <a:solidFill>
              <a:schemeClr val="tx1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8585</TotalTime>
  <Words>264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Contents</vt:lpstr>
      <vt:lpstr>The problem</vt:lpstr>
      <vt:lpstr>Driving the US out of the Pacific?</vt:lpstr>
      <vt:lpstr>PLA missile forces and Taiwan</vt:lpstr>
      <vt:lpstr>Tenets of Air Sea Battle</vt:lpstr>
      <vt:lpstr>Challenges for Air Sea Battle</vt:lpstr>
      <vt:lpstr>Implications for Australia</vt:lpstr>
      <vt:lpstr>PowerPoint Presentation</vt:lpstr>
    </vt:vector>
  </TitlesOfParts>
  <Company>Task 2 - PK: P32FM-P9WHP-RRC84-PG3M4-R438P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Mac</dc:creator>
  <cp:lastModifiedBy>Commerce Management</cp:lastModifiedBy>
  <cp:revision>1273</cp:revision>
  <dcterms:created xsi:type="dcterms:W3CDTF">2015-03-23T02:43:21Z</dcterms:created>
  <dcterms:modified xsi:type="dcterms:W3CDTF">2015-11-30T22:17:17Z</dcterms:modified>
</cp:coreProperties>
</file>